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tl="1" embedTrueTypeFonts="1" saveSubsetFonts="1">
  <p:sldMasterIdLst>
    <p:sldMasterId id="2147483651" r:id="rId1"/>
  </p:sldMasterIdLst>
  <p:notesMasterIdLst>
    <p:notesMasterId r:id="rId10"/>
  </p:notesMasterIdLst>
  <p:handoutMasterIdLst>
    <p:handoutMasterId r:id="rId11"/>
  </p:handoutMasterIdLst>
  <p:sldIdLst>
    <p:sldId id="308" r:id="rId2"/>
    <p:sldId id="637" r:id="rId3"/>
    <p:sldId id="636" r:id="rId4"/>
    <p:sldId id="631" r:id="rId5"/>
    <p:sldId id="632" r:id="rId6"/>
    <p:sldId id="633" r:id="rId7"/>
    <p:sldId id="634" r:id="rId8"/>
    <p:sldId id="635" r:id="rId9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B Nazanin" panose="00000400000000000000" pitchFamily="2" charset="-78"/>
      <p:regular r:id="rId13"/>
      <p:bold r:id="rId14"/>
    </p:embeddedFont>
    <p:embeddedFont>
      <p:font typeface="Tahoma" panose="020B0604030504040204" pitchFamily="34" charset="0"/>
      <p:regular r:id="rId15"/>
      <p:bold r:id="rId16"/>
    </p:embeddedFont>
  </p:embeddedFontLst>
  <p:defaultTextStyle>
    <a:defPPr>
      <a:defRPr lang="ar-SA"/>
    </a:defPPr>
    <a:lvl1pPr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1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FF"/>
    <a:srgbClr val="DDDDFF"/>
    <a:srgbClr val="6161FF"/>
    <a:srgbClr val="E1E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60" autoAdjust="0"/>
    <p:restoredTop sz="90586" autoAdjust="0"/>
  </p:normalViewPr>
  <p:slideViewPr>
    <p:cSldViewPr>
      <p:cViewPr varScale="1">
        <p:scale>
          <a:sx n="69" d="100"/>
          <a:sy n="69" d="100"/>
        </p:scale>
        <p:origin x="140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88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88620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fld id="{9ABADA0E-2B3D-4DC3-A94B-B34F72AF4A6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5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88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88620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88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fld id="{13D78E4E-EF7A-4840-A728-816D48A2143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735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78E4E-EF7A-4840-A728-816D48A21439}" type="slidenum">
              <a:rPr lang="ar-SA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7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78E4E-EF7A-4840-A728-816D48A21439}" type="slidenum">
              <a:rPr lang="ar-SA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1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78E4E-EF7A-4840-A728-816D48A21439}" type="slidenum">
              <a:rPr lang="ar-SA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rtl="0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r" rtl="1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l" rtl="0" eaLnBrk="1" hangingPunct="1"/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821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1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A3B3A-7E41-4C1F-8592-945D845ABBD5}" type="datetime1">
              <a:rPr lang="en-US" smtClean="0"/>
              <a:t>7/18/2025</a:t>
            </a:fld>
            <a:endParaRPr lang="en-US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58197-03E0-4C87-BD17-131135497A3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8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51C73-8182-49D3-BB89-BA87A46C18F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55452-0530-4D4B-A550-6A228796EC42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7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BA5DD-2EBA-4EF1-9D44-7B1C97A2DD4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E63377-3208-479A-BEC2-1FD836E2CF74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21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7C5C3-A0BC-436A-8BB5-EC36FECBF95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23262-AD0F-4DD5-9867-971960B3E4F1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7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39AA2-5294-4F69-A8F3-52BAB2FBB5A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6C048-5CF2-4932-9B39-1BAB00A64A66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10D43-564C-4A6F-B488-14CF2C851C5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38BFA-C0FF-493D-8784-07DFA53E5400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93BE8-8608-4DAF-816B-F9580B7924F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9833A-1788-4ED4-9E3A-A80C13A69BCF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4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012BD4-812E-48D4-93A3-A5F6C4AE15AB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2516D-CFD3-4488-A0C6-08252BFAEF88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7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9E218-5016-46D9-B954-CFA1481B59F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A355D-A63A-4B68-9F72-8BEF76ECE415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0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F8C15-BCFF-4B0D-B7C2-A1EB385EAF04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FB6C4-6566-4F91-A544-B3522B2CBF27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6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1AE354-258A-480F-AE25-D904332D7AC7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AF73C-1F8B-4511-B7D7-A890384D0E31}" type="datetime1">
              <a:rPr lang="en-US" smtClean="0"/>
              <a:t>7/18/2025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99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>
              <a:defRPr sz="1200"/>
            </a:lvl1pPr>
          </a:lstStyle>
          <a:p>
            <a:pPr>
              <a:defRPr/>
            </a:pPr>
            <a:r>
              <a:rPr lang="en-US"/>
              <a:t>© M.R.Jahangir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rtl="0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639AEAC9-7EDD-4582-8A0C-05115E94826D}" type="slidenum">
              <a:rPr lang="ar-SA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257175" y="43180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rtl="0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r" rtl="1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l" rtl="0" eaLnBrk="1" hangingPunct="1"/>
              <a:endParaRPr lang="en-US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>
              <a:defRPr sz="1200"/>
            </a:lvl1pPr>
          </a:lstStyle>
          <a:p>
            <a:pPr>
              <a:defRPr/>
            </a:pPr>
            <a:fld id="{1E8F2732-119C-42DB-82F3-2464B078ABEF}" type="datetime1">
              <a:rPr lang="en-US" smtClean="0"/>
              <a:t>7/18/2025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 dt="0"/>
  <p:txStyles>
    <p:titleStyle>
      <a:lvl1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lifakhar756@gmail.com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203848" y="478955"/>
            <a:ext cx="5673725" cy="484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fa-IR" sz="2800" dirty="0" smtClean="0">
                <a:solidFill>
                  <a:schemeClr val="bg2">
                    <a:lumMod val="75000"/>
                  </a:schemeClr>
                </a:solidFill>
                <a:cs typeface="B Nazanin" panose="00000400000000000000" pitchFamily="2" charset="-78"/>
              </a:rPr>
              <a:t>                               </a:t>
            </a:r>
            <a:endParaRPr lang="fa-IR" sz="2800" dirty="0">
              <a:solidFill>
                <a:schemeClr val="bg2">
                  <a:lumMod val="75000"/>
                </a:schemeClr>
              </a:solidFill>
              <a:cs typeface="B Nazanin" panose="00000400000000000000" pitchFamily="2" charset="-78"/>
            </a:endParaRPr>
          </a:p>
          <a:p>
            <a:pPr algn="ctr">
              <a:spcBef>
                <a:spcPts val="600"/>
              </a:spcBef>
              <a:defRPr/>
            </a:pPr>
            <a:endParaRPr lang="fa-IR" sz="2800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ctr">
              <a:spcBef>
                <a:spcPts val="600"/>
              </a:spcBef>
              <a:defRPr/>
            </a:pPr>
            <a:endParaRPr lang="fa-IR" sz="24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48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Color Detection</a:t>
            </a:r>
            <a:endParaRPr lang="fa-IR" sz="48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defRPr/>
            </a:pPr>
            <a:r>
              <a:rPr lang="fa-IR" sz="4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تشخیص رنگ</a:t>
            </a:r>
          </a:p>
          <a:p>
            <a:pPr>
              <a:spcBef>
                <a:spcPts val="600"/>
              </a:spcBef>
              <a:defRPr/>
            </a:pPr>
            <a:r>
              <a:rPr lang="fa-IR" sz="2400" dirty="0" smtClean="0">
                <a:solidFill>
                  <a:schemeClr val="bg2">
                    <a:lumMod val="75000"/>
                  </a:schemeClr>
                </a:solidFill>
                <a:cs typeface="B Nazanin" panose="00000400000000000000" pitchFamily="2" charset="-78"/>
              </a:rPr>
              <a:t>    </a:t>
            </a:r>
          </a:p>
          <a:p>
            <a:pPr>
              <a:spcBef>
                <a:spcPts val="600"/>
              </a:spcBef>
              <a:defRPr/>
            </a:pPr>
            <a:r>
              <a:rPr lang="fa-IR" sz="2400" b="1" dirty="0" smtClean="0">
                <a:solidFill>
                  <a:schemeClr val="bg2">
                    <a:lumMod val="75000"/>
                  </a:schemeClr>
                </a:solidFill>
                <a:cs typeface="B Nazanin" panose="00000400000000000000" pitchFamily="2" charset="-78"/>
              </a:rPr>
              <a:t>       علی فخارصادقی</a:t>
            </a:r>
          </a:p>
          <a:p>
            <a:pPr>
              <a:spcBef>
                <a:spcPts val="600"/>
              </a:spcBef>
              <a:defRPr/>
            </a:pPr>
            <a:r>
              <a:rPr lang="en-US" u="sng" dirty="0" smtClean="0">
                <a:solidFill>
                  <a:schemeClr val="bg2">
                    <a:lumMod val="75000"/>
                  </a:schemeClr>
                </a:solidFill>
                <a:cs typeface="2  Nazanin"/>
              </a:rPr>
              <a:t>alifakhar756@gmail.com</a:t>
            </a:r>
            <a:endParaRPr lang="en-US" u="sng" dirty="0">
              <a:solidFill>
                <a:schemeClr val="bg2">
                  <a:lumMod val="75000"/>
                </a:schemeClr>
              </a:solidFill>
              <a:cs typeface="2  Nazanin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799456" y="5839811"/>
            <a:ext cx="55450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fa-IR" altLang="en-US" sz="2400" dirty="0" smtClean="0">
                <a:solidFill>
                  <a:schemeClr val="bg2">
                    <a:lumMod val="75000"/>
                  </a:schemeClr>
                </a:solidFill>
                <a:latin typeface="2  Nazanin" charset="-78"/>
                <a:cs typeface="B Nazanin" panose="00000400000000000000" pitchFamily="2" charset="-78"/>
              </a:rPr>
              <a:t>گروه پژوهشی </a:t>
            </a:r>
            <a:r>
              <a:rPr lang="fa-IR" altLang="en-US" sz="2400" dirty="0" smtClean="0">
                <a:solidFill>
                  <a:schemeClr val="bg2">
                    <a:lumMod val="75000"/>
                  </a:schemeClr>
                </a:solidFill>
                <a:latin typeface="2  Nazanin" charset="-78"/>
                <a:cs typeface="B Nazanin" panose="00000400000000000000" pitchFamily="2" charset="-78"/>
              </a:rPr>
              <a:t>کامپیوتر</a:t>
            </a:r>
            <a:r>
              <a:rPr lang="en-US" altLang="en-US" sz="2400" dirty="0" smtClean="0">
                <a:solidFill>
                  <a:schemeClr val="bg2">
                    <a:lumMod val="75000"/>
                  </a:schemeClr>
                </a:solidFill>
                <a:latin typeface="2  Nazanin" charset="-78"/>
                <a:cs typeface="B Nazanin" panose="00000400000000000000" pitchFamily="2" charset="-78"/>
              </a:rPr>
              <a:t> </a:t>
            </a:r>
            <a:r>
              <a:rPr lang="fa-IR" altLang="en-US" sz="2400" dirty="0" smtClean="0">
                <a:solidFill>
                  <a:schemeClr val="bg2">
                    <a:lumMod val="75000"/>
                  </a:schemeClr>
                </a:solidFill>
                <a:latin typeface="2  Nazanin" charset="-78"/>
                <a:cs typeface="B Nazanin" panose="00000400000000000000" pitchFamily="2" charset="-78"/>
              </a:rPr>
              <a:t>دبیرستان دوره دوم علامه حلی 5</a:t>
            </a:r>
            <a:endParaRPr lang="fa-IR" altLang="en-US" sz="2400" dirty="0">
              <a:solidFill>
                <a:schemeClr val="bg2">
                  <a:lumMod val="75000"/>
                </a:schemeClr>
              </a:solidFill>
              <a:latin typeface="2  Nazanin" charset="-78"/>
              <a:cs typeface="B Nazanin" panose="00000400000000000000" pitchFamily="2" charset="-78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fa-IR" altLang="en-US" sz="2400" dirty="0" smtClean="0">
                <a:solidFill>
                  <a:schemeClr val="bg2">
                    <a:lumMod val="75000"/>
                  </a:schemeClr>
                </a:solidFill>
                <a:latin typeface="2  Nazanin" charset="-78"/>
                <a:cs typeface="B Nazanin" panose="00000400000000000000" pitchFamily="2" charset="-78"/>
              </a:rPr>
              <a:t>سال تحصیلی 01-00</a:t>
            </a:r>
            <a:endParaRPr lang="en-US" altLang="en-US" sz="2400" dirty="0">
              <a:solidFill>
                <a:schemeClr val="bg2">
                  <a:lumMod val="75000"/>
                </a:schemeClr>
              </a:solidFill>
              <a:latin typeface="2  Nazanin" charset="-78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22" y="2902695"/>
            <a:ext cx="1440160" cy="1200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81" y="6187843"/>
            <a:ext cx="821734" cy="7675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9872" y="40466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bg2">
                    <a:lumMod val="75000"/>
                  </a:schemeClr>
                </a:solidFill>
                <a:cs typeface="B Nazanin" panose="00000400000000000000" pitchFamily="2" charset="-78"/>
              </a:rPr>
              <a:t> به نام پروردگار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371600"/>
          </a:xfrm>
        </p:spPr>
        <p:txBody>
          <a:bodyPr/>
          <a:lstStyle/>
          <a:p>
            <a:pPr algn="r"/>
            <a:r>
              <a:rPr lang="fa-IR" sz="3600" b="1" dirty="0" smtClean="0">
                <a:solidFill>
                  <a:srgbClr val="5353FF"/>
                </a:solidFill>
                <a:cs typeface="B Nazanin" panose="00000400000000000000" pitchFamily="2" charset="-78"/>
              </a:rPr>
              <a:t>نقشه راه</a:t>
            </a:r>
            <a:endParaRPr lang="en-US" sz="3600" b="1" dirty="0">
              <a:solidFill>
                <a:srgbClr val="5353FF"/>
              </a:solidFill>
              <a:cs typeface="B Nazanin" panose="00000400000000000000" pitchFamily="2" charset="-78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55576" y="2060848"/>
            <a:ext cx="7209446" cy="3643659"/>
            <a:chOff x="0" y="1738536"/>
            <a:chExt cx="7209446" cy="3643659"/>
          </a:xfrm>
        </p:grpSpPr>
        <p:sp>
          <p:nvSpPr>
            <p:cNvPr id="7" name="Oval 6"/>
            <p:cNvSpPr/>
            <p:nvPr/>
          </p:nvSpPr>
          <p:spPr bwMode="auto">
            <a:xfrm>
              <a:off x="2143547" y="3726011"/>
              <a:ext cx="1656184" cy="165618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46956" y="1738536"/>
              <a:ext cx="1696591" cy="158072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799731" y="1762039"/>
              <a:ext cx="1696591" cy="158072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2298067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مقدمه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27523" y="4310030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ایده اصلی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 bwMode="auto">
            <a:xfrm>
              <a:off x="1763688" y="3319264"/>
              <a:ext cx="504056" cy="5417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3579466" y="3323621"/>
              <a:ext cx="500856" cy="5115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3891942" y="2338535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ابزار کار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6322" y="3791001"/>
              <a:ext cx="1713124" cy="1591194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 bwMode="auto">
            <a:xfrm>
              <a:off x="5269632" y="3342767"/>
              <a:ext cx="504056" cy="5182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5596800" y="4171099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کارکرد و خروجی </a:t>
              </a:r>
              <a:r>
                <a:rPr lang="fa-IR" sz="240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B Nazanin" panose="00000400000000000000" pitchFamily="2" charset="-78"/>
                </a:rPr>
                <a:t>برنامه</a:t>
              </a:r>
              <a:endParaRPr lang="en-US" sz="2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3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371600"/>
          </a:xfrm>
        </p:spPr>
        <p:txBody>
          <a:bodyPr/>
          <a:lstStyle/>
          <a:p>
            <a:pPr algn="ctr"/>
            <a:r>
              <a:rPr lang="fa-IR" sz="3600" b="1" dirty="0" smtClean="0">
                <a:solidFill>
                  <a:srgbClr val="5353FF"/>
                </a:solidFill>
                <a:cs typeface="B Nazanin" panose="00000400000000000000" pitchFamily="2" charset="-78"/>
              </a:rPr>
              <a:t>مقدمه</a:t>
            </a:r>
            <a:endParaRPr lang="en-US" sz="3600" b="1" dirty="0">
              <a:solidFill>
                <a:srgbClr val="5353FF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16" y="1628800"/>
            <a:ext cx="8229600" cy="3886200"/>
          </a:xfr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پردازش تصویر: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884" y="2382574"/>
            <a:ext cx="3799681" cy="2058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" y="4729963"/>
            <a:ext cx="4222409" cy="1749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321" y="4848352"/>
            <a:ext cx="4078314" cy="1631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9461" y="4369268"/>
            <a:ext cx="378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تشخیص چهره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0862" y="6404763"/>
            <a:ext cx="394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پردازش تصاویر پزشکی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6564" y="6329995"/>
            <a:ext cx="4222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پردازش اثر انگشت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42384"/>
            <a:ext cx="4042792" cy="20985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4348154"/>
            <a:ext cx="404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تشخیص جای پارک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5893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15938" y="469139"/>
            <a:ext cx="8229600" cy="1371600"/>
          </a:xfrm>
        </p:spPr>
        <p:txBody>
          <a:bodyPr/>
          <a:lstStyle/>
          <a:p>
            <a:pPr algn="ctr" eaLnBrk="1" hangingPunct="1"/>
            <a:r>
              <a:rPr lang="fa-IR" altLang="en-US" sz="3600" b="1" dirty="0" smtClean="0">
                <a:solidFill>
                  <a:srgbClr val="5353FF"/>
                </a:solidFill>
                <a:latin typeface="Tahoma" pitchFamily="34" charset="0"/>
                <a:cs typeface="B Nazanin" panose="00000400000000000000" pitchFamily="2" charset="-78"/>
              </a:rPr>
              <a:t>ایده اصلی</a:t>
            </a:r>
            <a:endParaRPr lang="en-US" altLang="en-US" sz="3600" b="1" dirty="0">
              <a:solidFill>
                <a:srgbClr val="5353FF"/>
              </a:solidFill>
              <a:latin typeface="Tahoma" pitchFamily="34" charset="0"/>
              <a:cs typeface="B Nazanin" panose="00000400000000000000" pitchFamily="2" charset="-78"/>
            </a:endParaRPr>
          </a:p>
        </p:txBody>
      </p:sp>
      <p:cxnSp>
        <p:nvCxnSpPr>
          <p:cNvPr id="7" name="Curved Connector 6"/>
          <p:cNvCxnSpPr/>
          <p:nvPr/>
        </p:nvCxnSpPr>
        <p:spPr bwMode="auto">
          <a:xfrm>
            <a:off x="2586347" y="4139165"/>
            <a:ext cx="546292" cy="42923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" y="2227627"/>
            <a:ext cx="2262505" cy="2160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19" y="3810892"/>
            <a:ext cx="2261812" cy="215817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4787503" y="3816771"/>
            <a:ext cx="1273548" cy="5710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Rectangle 16"/>
          <p:cNvSpPr/>
          <p:nvPr/>
        </p:nvSpPr>
        <p:spPr bwMode="auto">
          <a:xfrm flipH="1">
            <a:off x="4730738" y="4373336"/>
            <a:ext cx="72008" cy="7200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58" y="3601170"/>
            <a:ext cx="1941056" cy="1573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55" y="1578464"/>
            <a:ext cx="2232248" cy="1924428"/>
          </a:xfrm>
          <a:prstGeom prst="rect">
            <a:avLst/>
          </a:prstGeom>
        </p:spPr>
      </p:pic>
      <p:sp>
        <p:nvSpPr>
          <p:cNvPr id="12" name="Left Bracket 11"/>
          <p:cNvSpPr/>
          <p:nvPr/>
        </p:nvSpPr>
        <p:spPr bwMode="auto">
          <a:xfrm>
            <a:off x="6193115" y="2037296"/>
            <a:ext cx="245440" cy="2996595"/>
          </a:xfrm>
          <a:prstGeom prst="leftBracke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724" y="3425675"/>
            <a:ext cx="385217" cy="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fa-IR" altLang="en-US" sz="3600" b="1" dirty="0" smtClean="0">
                <a:solidFill>
                  <a:srgbClr val="5353FF"/>
                </a:solidFill>
                <a:latin typeface="Tahoma" pitchFamily="34" charset="0"/>
                <a:cs typeface="B Nazanin" panose="00000400000000000000" pitchFamily="2" charset="-78"/>
              </a:rPr>
              <a:t>کتابخانه ها و ابزار کار</a:t>
            </a:r>
            <a:endParaRPr lang="en-US" altLang="en-US" sz="3600" b="1" dirty="0">
              <a:solidFill>
                <a:srgbClr val="5353FF"/>
              </a:solidFill>
              <a:latin typeface="Tahoma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551" y="1837455"/>
            <a:ext cx="1080120" cy="1295715"/>
          </a:xfrm>
          <a:prstGeom prst="rect">
            <a:avLst/>
          </a:prstGeom>
        </p:spPr>
      </p:pic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2204864"/>
            <a:ext cx="8229600" cy="2662064"/>
          </a:xfrm>
        </p:spPr>
        <p:txBody>
          <a:bodyPr/>
          <a:lstStyle/>
          <a:p>
            <a:pPr eaLnBrk="1" hangingPunct="1"/>
            <a:r>
              <a:rPr lang="fa-IR" altLang="en-US" dirty="0" smtClean="0">
                <a:latin typeface="Tahoma" pitchFamily="34" charset="0"/>
                <a:cs typeface="B Nazanin" panose="00000400000000000000" pitchFamily="2" charset="-78"/>
              </a:rPr>
              <a:t>قالب کار:</a:t>
            </a:r>
          </a:p>
          <a:p>
            <a:pPr marL="0" indent="0" algn="r" eaLnBrk="1" hangingPunct="1">
              <a:buFontTx/>
              <a:buNone/>
            </a:pPr>
            <a:endParaRPr lang="fa-IR" altLang="en-US" dirty="0" smtClean="0">
              <a:latin typeface="Tahoma" pitchFamily="34" charset="0"/>
              <a:cs typeface="Tahoma" pitchFamily="34" charset="0"/>
            </a:endParaRPr>
          </a:p>
          <a:p>
            <a:pPr marL="0" indent="0" algn="r" eaLnBrk="1" hangingPunct="1">
              <a:buFontTx/>
              <a:buNone/>
            </a:pPr>
            <a:endParaRPr lang="fa-IR" altLang="en-US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fa-IR" altLang="en-US" dirty="0" smtClean="0">
                <a:latin typeface="Tahoma" pitchFamily="34" charset="0"/>
                <a:cs typeface="B Nazanin" panose="00000400000000000000" pitchFamily="2" charset="-78"/>
              </a:rPr>
              <a:t>استخراج نام رنگ ها: </a:t>
            </a:r>
          </a:p>
          <a:p>
            <a:pPr marL="0" indent="0" algn="r" eaLnBrk="1" hangingPunct="1">
              <a:buFontTx/>
              <a:buNone/>
            </a:pPr>
            <a:endParaRPr lang="fa-IR" altLang="en-US" dirty="0" smtClean="0">
              <a:latin typeface="Tahoma" pitchFamily="34" charset="0"/>
              <a:cs typeface="Tahoma" pitchFamily="34" charset="0"/>
            </a:endParaRPr>
          </a:p>
          <a:p>
            <a:pPr marL="0" indent="0" algn="r" eaLnBrk="1" hangingPunct="1">
              <a:buFontTx/>
              <a:buNone/>
            </a:pPr>
            <a:endParaRPr lang="fa-IR" altLang="en-US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fa-IR" altLang="en-US" dirty="0" smtClean="0">
                <a:latin typeface="Tahoma" pitchFamily="34" charset="0"/>
                <a:cs typeface="B Nazanin" panose="00000400000000000000" pitchFamily="2" charset="-78"/>
              </a:rPr>
              <a:t>اجرا روی محیط کامند لاین:</a:t>
            </a:r>
            <a:endParaRPr lang="en-US" altLang="en-US" dirty="0">
              <a:latin typeface="Tahoma" pitchFamily="34" charset="0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135696"/>
            <a:ext cx="1990581" cy="808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30" y="5733256"/>
            <a:ext cx="4297316" cy="932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709" y="3518091"/>
            <a:ext cx="2237842" cy="13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7870" y="363386"/>
            <a:ext cx="8229600" cy="1371600"/>
          </a:xfrm>
        </p:spPr>
        <p:txBody>
          <a:bodyPr/>
          <a:lstStyle/>
          <a:p>
            <a:pPr algn="ctr" eaLnBrk="1" hangingPunct="1"/>
            <a:r>
              <a:rPr lang="fa-IR" altLang="en-US" sz="3600" b="1" dirty="0" smtClean="0">
                <a:solidFill>
                  <a:srgbClr val="5353FF"/>
                </a:solidFill>
                <a:latin typeface="Tahoma" pitchFamily="34" charset="0"/>
                <a:cs typeface="B Nazanin" panose="00000400000000000000" pitchFamily="2" charset="-78"/>
              </a:rPr>
              <a:t>کارکرد</a:t>
            </a:r>
            <a:r>
              <a:rPr lang="fa-IR" altLang="en-US" b="1" dirty="0">
                <a:solidFill>
                  <a:srgbClr val="5353FF"/>
                </a:solidFill>
                <a:latin typeface="Tahoma" pitchFamily="34" charset="0"/>
                <a:cs typeface="B Nazanin" panose="00000400000000000000" pitchFamily="2" charset="-78"/>
              </a:rPr>
              <a:t> </a:t>
            </a:r>
            <a:r>
              <a:rPr lang="fa-IR" altLang="en-US" sz="3600" b="1" dirty="0" smtClean="0">
                <a:solidFill>
                  <a:srgbClr val="5353FF"/>
                </a:solidFill>
                <a:latin typeface="Tahoma" pitchFamily="34" charset="0"/>
                <a:cs typeface="B Nazanin" panose="00000400000000000000" pitchFamily="2" charset="-78"/>
              </a:rPr>
              <a:t>برنامه</a:t>
            </a:r>
            <a:endParaRPr lang="en-US" altLang="en-US" sz="3600" b="1" dirty="0">
              <a:solidFill>
                <a:srgbClr val="5353FF"/>
              </a:solidFill>
              <a:latin typeface="Tahoma" pitchFamily="34" charset="0"/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" t="11276" r="87891" b="87143"/>
          <a:stretch/>
        </p:blipFill>
        <p:spPr>
          <a:xfrm>
            <a:off x="5112246" y="5465459"/>
            <a:ext cx="3384376" cy="516219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70" y="2283675"/>
            <a:ext cx="3816425" cy="2438028"/>
          </a:xfrm>
        </p:spPr>
      </p:pic>
      <p:cxnSp>
        <p:nvCxnSpPr>
          <p:cNvPr id="14" name="Curved Connector 13"/>
          <p:cNvCxnSpPr/>
          <p:nvPr/>
        </p:nvCxnSpPr>
        <p:spPr bwMode="auto">
          <a:xfrm>
            <a:off x="3754779" y="2326576"/>
            <a:ext cx="740721" cy="279441"/>
          </a:xfrm>
          <a:prstGeom prst="curvedConnector3">
            <a:avLst>
              <a:gd name="adj1" fmla="val 1758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Curved Connector 17"/>
          <p:cNvCxnSpPr/>
          <p:nvPr/>
        </p:nvCxnSpPr>
        <p:spPr bwMode="auto">
          <a:xfrm rot="10800000" flipV="1">
            <a:off x="3804753" y="3764213"/>
            <a:ext cx="690747" cy="51111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Curved Connector 29"/>
          <p:cNvCxnSpPr/>
          <p:nvPr/>
        </p:nvCxnSpPr>
        <p:spPr bwMode="auto">
          <a:xfrm rot="5400000">
            <a:off x="6978874" y="4992177"/>
            <a:ext cx="638968" cy="214856"/>
          </a:xfrm>
          <a:prstGeom prst="curvedConnector3">
            <a:avLst>
              <a:gd name="adj1" fmla="val 4132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2349633" y="384759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Double </a:t>
            </a:r>
            <a:r>
              <a:rPr lang="en-US" dirty="0" smtClean="0"/>
              <a:t>left click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146139" y="4721703"/>
            <a:ext cx="123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Right click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856571" y="2187158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47" y="4275331"/>
            <a:ext cx="3019380" cy="1885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t="19201" r="73625" b="77999"/>
          <a:stretch/>
        </p:blipFill>
        <p:spPr>
          <a:xfrm>
            <a:off x="451113" y="2138202"/>
            <a:ext cx="3191041" cy="3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91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721" y="404664"/>
            <a:ext cx="8229600" cy="1371600"/>
          </a:xfrm>
        </p:spPr>
        <p:txBody>
          <a:bodyPr/>
          <a:lstStyle/>
          <a:p>
            <a:pPr algn="ctr" eaLnBrk="1" hangingPunct="1"/>
            <a:r>
              <a:rPr lang="fa-IR" altLang="en-US" sz="3600" b="1" dirty="0" smtClean="0">
                <a:solidFill>
                  <a:srgbClr val="5353FF"/>
                </a:solidFill>
                <a:latin typeface="2  Nazanin"/>
                <a:cs typeface="B Nazanin" panose="00000400000000000000" pitchFamily="2" charset="-78"/>
              </a:rPr>
              <a:t>خروجی برنامه</a:t>
            </a:r>
            <a:endParaRPr lang="en-US" altLang="en-US" sz="3600" b="1" dirty="0">
              <a:solidFill>
                <a:srgbClr val="5353FF"/>
              </a:solidFill>
              <a:latin typeface="2  Nazanin"/>
              <a:cs typeface="B Nazanin" panose="00000400000000000000" pitchFamily="2" charset="-78"/>
            </a:endParaRPr>
          </a:p>
        </p:txBody>
      </p:sp>
      <p:pic>
        <p:nvPicPr>
          <p:cNvPr id="4" name="Rec 0006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3691" b="30618"/>
          <a:stretch/>
        </p:blipFill>
        <p:spPr>
          <a:xfrm>
            <a:off x="895062" y="1756017"/>
            <a:ext cx="7394917" cy="435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911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8413" y="803606"/>
            <a:ext cx="8229600" cy="1371600"/>
          </a:xfrm>
        </p:spPr>
        <p:txBody>
          <a:bodyPr/>
          <a:lstStyle/>
          <a:p>
            <a:pPr algn="ctr" eaLnBrk="1" hangingPunct="1"/>
            <a:r>
              <a:rPr lang="fa-IR" altLang="en-US" sz="3600" dirty="0" smtClean="0">
                <a:latin typeface="2  Nazanin"/>
                <a:cs typeface="B Nazanin" panose="00000400000000000000" pitchFamily="2" charset="-78"/>
              </a:rPr>
              <a:t>با تشکر</a:t>
            </a:r>
            <a:endParaRPr lang="en-GB" altLang="en-US" sz="3600" dirty="0">
              <a:latin typeface="2  Nazanin"/>
              <a:cs typeface="B Nazanin" panose="00000400000000000000" pitchFamily="2" charset="-7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8413" y="2924944"/>
            <a:ext cx="8229600" cy="2942456"/>
          </a:xfrm>
        </p:spPr>
        <p:txBody>
          <a:bodyPr/>
          <a:lstStyle/>
          <a:p>
            <a:pPr algn="ctr">
              <a:buFont typeface="Arial" panose="020B0604020202020204" pitchFamily="34" charset="0"/>
              <a:buChar char="•"/>
            </a:pPr>
            <a:r>
              <a:rPr lang="fa-IR" dirty="0" smtClean="0">
                <a:latin typeface="2  Nazanin"/>
                <a:cs typeface="B Nazanin" panose="00000400000000000000" pitchFamily="2" charset="-78"/>
              </a:rPr>
              <a:t>سوال؟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fa-IR" dirty="0" smtClean="0">
                <a:latin typeface="2  Nazanin"/>
                <a:cs typeface="B Nazanin" panose="00000400000000000000" pitchFamily="2" charset="-78"/>
              </a:rPr>
              <a:t>انتقاد؟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fa-IR" dirty="0" smtClean="0">
                <a:latin typeface="2  Nazanin"/>
                <a:cs typeface="B Nazanin" panose="00000400000000000000" pitchFamily="2" charset="-78"/>
              </a:rPr>
              <a:t>پیشنهاد؟</a:t>
            </a:r>
            <a:endParaRPr lang="en-US" dirty="0">
              <a:latin typeface="2  Nazanin"/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447438"/>
            <a:ext cx="2592288" cy="259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276159"/>
            <a:ext cx="432048" cy="426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0" r="63844" b="35212"/>
          <a:stretch/>
        </p:blipFill>
        <p:spPr>
          <a:xfrm>
            <a:off x="291583" y="5927915"/>
            <a:ext cx="493660" cy="50405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14021" y="599527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+mj-lt"/>
                <a:cs typeface="B Nazanin" panose="00000400000000000000" pitchFamily="2" charset="-78"/>
                <a:hlinkClick r:id="rId6"/>
              </a:rPr>
              <a:t>email</a:t>
            </a:r>
            <a:endParaRPr lang="en-US" dirty="0">
              <a:solidFill>
                <a:schemeClr val="bg2">
                  <a:lumMod val="75000"/>
                </a:schemeClr>
              </a:solidFill>
              <a:latin typeface="+mj-lt"/>
              <a:cs typeface="B Nazanin" panose="00000400000000000000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43" y="2446669"/>
            <a:ext cx="2058565" cy="28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1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ar-SA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6784</TotalTime>
  <Words>95</Words>
  <Application>Microsoft Office PowerPoint</Application>
  <PresentationFormat>On-screen Show (4:3)</PresentationFormat>
  <Paragraphs>44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Times New Roman</vt:lpstr>
      <vt:lpstr>Arial Black</vt:lpstr>
      <vt:lpstr>2  Nazanin</vt:lpstr>
      <vt:lpstr>B Nazanin</vt:lpstr>
      <vt:lpstr>Wingdings</vt:lpstr>
      <vt:lpstr>Tahoma</vt:lpstr>
      <vt:lpstr>Pixel</vt:lpstr>
      <vt:lpstr>PowerPoint Presentation</vt:lpstr>
      <vt:lpstr>نقشه راه</vt:lpstr>
      <vt:lpstr>مقدمه</vt:lpstr>
      <vt:lpstr>ایده اصلی</vt:lpstr>
      <vt:lpstr>کتابخانه ها و ابزار کار</vt:lpstr>
      <vt:lpstr>کارکرد برنامه</vt:lpstr>
      <vt:lpstr>خروجی برنامه</vt:lpstr>
      <vt:lpstr>با تشکر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Reza</dc:creator>
  <cp:lastModifiedBy>Ali Fakhar</cp:lastModifiedBy>
  <cp:revision>427</cp:revision>
  <dcterms:created xsi:type="dcterms:W3CDTF">2008-09-22T12:13:24Z</dcterms:created>
  <dcterms:modified xsi:type="dcterms:W3CDTF">2025-07-18T12:11:20Z</dcterms:modified>
</cp:coreProperties>
</file>